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Do Hyeon"/>
      <p:regular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Lora"/>
      <p:regular r:id="rId65"/>
      <p:bold r:id="rId66"/>
      <p:italic r:id="rId67"/>
      <p:boldItalic r:id="rId68"/>
    </p:embeddedFont>
    <p:embeddedFont>
      <p:font typeface="Nanum Gothic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NanumGothic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5.xml"/><Relationship Id="rId66" Type="http://schemas.openxmlformats.org/officeDocument/2006/relationships/font" Target="fonts/Lora-bold.fntdata"/><Relationship Id="rId21" Type="http://schemas.openxmlformats.org/officeDocument/2006/relationships/slide" Target="slides/slide14.xml"/><Relationship Id="rId65" Type="http://schemas.openxmlformats.org/officeDocument/2006/relationships/font" Target="fonts/Lora-regular.fntdata"/><Relationship Id="rId24" Type="http://schemas.openxmlformats.org/officeDocument/2006/relationships/slide" Target="slides/slide17.xml"/><Relationship Id="rId68" Type="http://schemas.openxmlformats.org/officeDocument/2006/relationships/font" Target="fonts/Lora-boldItalic.fntdata"/><Relationship Id="rId23" Type="http://schemas.openxmlformats.org/officeDocument/2006/relationships/slide" Target="slides/slide16.xml"/><Relationship Id="rId67" Type="http://schemas.openxmlformats.org/officeDocument/2006/relationships/font" Target="fonts/Lora-italic.fntdata"/><Relationship Id="rId60" Type="http://schemas.openxmlformats.org/officeDocument/2006/relationships/font" Target="fonts/DoHyeon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anumGothic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f2130e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5df2130e0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f2130e09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f2130e09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df2130e09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df2130e0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df2130e0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5df2130e0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f2130e09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f2130e09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f2130e09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f2130e09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f2130e09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df2130e09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f2130e09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f2130e09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df2130e09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f2130e09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f2130e09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df2130e09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f2130e09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df2130e09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df2130e09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f2130e09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f2130e09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df2130e09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f2130e09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f2130e09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5df2130e09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f2130e09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df2130e09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df2130e09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f2130e0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5df2130e0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df2130e09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df2130e09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df2130e09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df2130e09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df2130e09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5df2130e09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df2130e09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df2130e09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5df2130e09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df2130e09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df2130e09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df2130e09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f2130e09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df2130e09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df2130e09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df2130e09_0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df2130e09_0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df2130e09_0_6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df2130e09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df2130e09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5df2130e09_0_6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df2130e09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5df2130e09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df2130e09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df2130e09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5df2130e09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df2130e09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df2130e09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df2130e09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f2130e0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5df2130e0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df2130e09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df2130e09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5df2130e09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f2130e09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f2130e09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5df2130e09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df2130e09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df2130e09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df2130e09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f2130e09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df2130e09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5df2130e09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df2130e09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df2130e09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df2130e09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df2130e09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df2130e09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df2130e09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f2130e09_0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df2130e09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5df2130e09_0_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df2130e09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df2130e09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5df2130e09_0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df2130e09_0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df2130e09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df2130e09_0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df2130e09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df2130e09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5df2130e09_0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f2130e0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f2130e0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df2130e0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df2130e09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df2130e09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df2130e09_0_4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df2130e09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df2130e09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df2130e09_0_4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df2130e09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df2130e09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df2130e09_0_4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df2130e09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df2130e09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5df2130e09_0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df2130e09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df2130e09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5df2130e09_0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df2130e09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df2130e09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5df2130e09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df2130e09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df2130e09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df2130e09_0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df2130e09_0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df2130e09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5df2130e09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df2130e09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df2130e09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5df2130e09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df2130e09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df2130e09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5df2130e09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f2130e0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f2130e0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df2130e0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df2130e09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df2130e09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5df2130e09_0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df2130e09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df2130e09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5df2130e09_0_5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df2130e09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df2130e09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5df2130e09_0_5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f2130e0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f2130e0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5df2130e0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f2130e09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f2130e09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df2130e09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f2130e09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f2130e09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df2130e09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f2130e0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f2130e0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df2130e09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4"/>
          <p:cNvGrpSpPr/>
          <p:nvPr/>
        </p:nvGrpSpPr>
        <p:grpSpPr>
          <a:xfrm>
            <a:off x="305141" y="473858"/>
            <a:ext cx="8490981" cy="0"/>
            <a:chOff x="374065" y="699542"/>
            <a:chExt cx="8338388" cy="0"/>
          </a:xfrm>
        </p:grpSpPr>
        <p:cxnSp>
          <p:nvCxnSpPr>
            <p:cNvPr id="53" name="Google Shape;53;p14"/>
            <p:cNvCxnSpPr/>
            <p:nvPr/>
          </p:nvCxnSpPr>
          <p:spPr>
            <a:xfrm>
              <a:off x="395853" y="699542"/>
              <a:ext cx="8316600" cy="0"/>
            </a:xfrm>
            <a:prstGeom prst="straightConnector1">
              <a:avLst/>
            </a:prstGeom>
            <a:solidFill>
              <a:srgbClr val="FFFFFF"/>
            </a:solidFill>
            <a:ln cap="flat" cmpd="sng" w="12700">
              <a:solidFill>
                <a:srgbClr val="C7C8C6">
                  <a:alpha val="49800"/>
                </a:srgbClr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" name="Google Shape;54;p14"/>
            <p:cNvCxnSpPr/>
            <p:nvPr/>
          </p:nvCxnSpPr>
          <p:spPr>
            <a:xfrm>
              <a:off x="374065" y="699542"/>
              <a:ext cx="244500" cy="0"/>
            </a:xfrm>
            <a:prstGeom prst="straightConnector1">
              <a:avLst/>
            </a:prstGeom>
            <a:noFill/>
            <a:ln cap="flat" cmpd="sng" w="25400">
              <a:solidFill>
                <a:srgbClr val="73757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_page_form">
  <p:cSld name="1 Master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Master Layout">
  <p:cSld name="3 Master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>
            <p:ph idx="2" type="pic"/>
          </p:nvPr>
        </p:nvSpPr>
        <p:spPr>
          <a:xfrm>
            <a:off x="265293" y="333375"/>
            <a:ext cx="3741300" cy="24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Master Slide">
  <p:cSld name="16 Master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/>
          <p:nvPr>
            <p:ph idx="2" type="pic"/>
          </p:nvPr>
        </p:nvSpPr>
        <p:spPr>
          <a:xfrm>
            <a:off x="4314825" y="1"/>
            <a:ext cx="4825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 Master Layout">
  <p:cSld name="32 Master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dbaeumer.vscode-esli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acebook.github.io/react-native/" TargetMode="External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expo.io/versions/v33.0.0/expokit/universal-modules-and-expokit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reactjs.org/docs/jsx-in-depth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reactjs.org/docs/jsx-in-depth.html" TargetMode="External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eactjs.org/" TargetMode="External"/><Relationship Id="rId4" Type="http://schemas.openxmlformats.org/officeDocument/2006/relationships/hyperlink" Target="https://ko.reactjs.org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/>
        </p:nvSpPr>
        <p:spPr>
          <a:xfrm>
            <a:off x="0" y="-3144"/>
            <a:ext cx="9144000" cy="51498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20400" lIns="20400" spcFirstLastPara="1" rIns="20400" wrap="square" tIns="20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600" u="none">
              <a:solidFill>
                <a:srgbClr val="7375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 txBox="1"/>
          <p:nvPr/>
        </p:nvSpPr>
        <p:spPr>
          <a:xfrm>
            <a:off x="2810927" y="1591325"/>
            <a:ext cx="563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React-Native</a:t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" name="Google Shape;69;p21"/>
          <p:cNvSpPr txBox="1"/>
          <p:nvPr/>
        </p:nvSpPr>
        <p:spPr>
          <a:xfrm>
            <a:off x="5175239" y="2571725"/>
            <a:ext cx="322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React-Native</a:t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" name="Google Shape;70;p21"/>
          <p:cNvSpPr txBox="1"/>
          <p:nvPr/>
        </p:nvSpPr>
        <p:spPr>
          <a:xfrm>
            <a:off x="251526" y="4639925"/>
            <a:ext cx="101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BeTweak’s Note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21"/>
          <p:cNvCxnSpPr/>
          <p:nvPr/>
        </p:nvCxnSpPr>
        <p:spPr>
          <a:xfrm>
            <a:off x="1187450" y="4767262"/>
            <a:ext cx="7561200" cy="0"/>
          </a:xfrm>
          <a:prstGeom prst="straightConnector1">
            <a:avLst/>
          </a:prstGeom>
          <a:solidFill>
            <a:srgbClr val="FFFFFF"/>
          </a:solidFill>
          <a:ln cap="flat" cmpd="sng" w="9525">
            <a:solidFill>
              <a:schemeClr val="lt1">
                <a:alpha val="49800"/>
              </a:schemeClr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099124" y="12829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38886" t="0"/>
          <a:stretch/>
        </p:blipFill>
        <p:spPr>
          <a:xfrm>
            <a:off x="691350" y="2137688"/>
            <a:ext cx="2463330" cy="30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494044" y="1176825"/>
            <a:ext cx="6571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60532" r="0" t="0"/>
          <a:stretch/>
        </p:blipFill>
        <p:spPr>
          <a:xfrm>
            <a:off x="6055236" y="2137688"/>
            <a:ext cx="1565363" cy="295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/>
          <p:nvPr/>
        </p:nvSpPr>
        <p:spPr>
          <a:xfrm>
            <a:off x="3955594" y="3198713"/>
            <a:ext cx="1100400" cy="95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4099124" y="12829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494044" y="1176825"/>
            <a:ext cx="6571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987238" y="2571750"/>
            <a:ext cx="5151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[대안 1]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웹 뷰(Web View) 를 사용하는 하이브리드 앱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웹을 만들고!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모바일 웹뷰(브라우저) 컴포넌트로 감싸서 사용하자!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(카카오톡 에서 링크 클릭 시 나타나는 그런것..)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4099124" y="12829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494044" y="1176825"/>
            <a:ext cx="6571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215588" y="2571750"/>
            <a:ext cx="5151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[대안 1]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웹 뷰(Web View) 를 사용하는 하이브리드 앱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웹을 만들고!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모바일 웹뷰(브라우저) 컴포넌트로 감싸서 사용하자!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(카카오톡 에서 링크 클릭 시 나타나는 그런것..)</a:t>
            </a:r>
            <a:endParaRPr sz="1700"/>
          </a:p>
        </p:txBody>
      </p:sp>
      <p:sp>
        <p:nvSpPr>
          <p:cNvPr id="206" name="Google Shape;206;p32"/>
          <p:cNvSpPr txBox="1"/>
          <p:nvPr/>
        </p:nvSpPr>
        <p:spPr>
          <a:xfrm>
            <a:off x="4605227" y="3530006"/>
            <a:ext cx="4572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성능 문제 발생</a:t>
            </a:r>
            <a:endParaRPr sz="1700"/>
          </a:p>
        </p:txBody>
      </p:sp>
      <p:sp>
        <p:nvSpPr>
          <p:cNvPr id="207" name="Google Shape;207;p32"/>
          <p:cNvSpPr/>
          <p:nvPr/>
        </p:nvSpPr>
        <p:spPr>
          <a:xfrm>
            <a:off x="5183644" y="3445913"/>
            <a:ext cx="558300" cy="7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099124" y="12829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94044" y="1176825"/>
            <a:ext cx="6571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215588" y="2571750"/>
            <a:ext cx="5151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[대안 2]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웹을 만들고 → 네이티브 앱으로 바꾸자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웹을 만들고!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네이티브 Application으로 만들자!</a:t>
            </a:r>
            <a:br>
              <a:rPr b="1" lang="ko" sz="1700"/>
            </a:br>
            <a:r>
              <a:rPr b="1" lang="ko" sz="1700"/>
              <a:t>→ 웹 자체를 컴포넌트 자체로 만들어주자!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0" name="Google Shape;220;p33"/>
          <p:cNvSpPr txBox="1"/>
          <p:nvPr/>
        </p:nvSpPr>
        <p:spPr>
          <a:xfrm>
            <a:off x="4549406" y="3530006"/>
            <a:ext cx="45720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어떻게??</a:t>
            </a:r>
            <a:endParaRPr sz="1800"/>
          </a:p>
        </p:txBody>
      </p:sp>
      <p:sp>
        <p:nvSpPr>
          <p:cNvPr id="221" name="Google Shape;221;p33"/>
          <p:cNvSpPr/>
          <p:nvPr/>
        </p:nvSpPr>
        <p:spPr>
          <a:xfrm>
            <a:off x="5183644" y="3445913"/>
            <a:ext cx="558300" cy="7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099124" y="12829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94044" y="1176825"/>
            <a:ext cx="6571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215588" y="2571750"/>
            <a:ext cx="5151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[대안 2]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웹을 만들고 → 네이티브 앱으로 바꾸자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웹을 만들고!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→ 네이티브 Application으로 만들자!</a:t>
            </a:r>
            <a:br>
              <a:rPr b="1" lang="ko" sz="1700"/>
            </a:br>
            <a:r>
              <a:rPr b="1" lang="ko" sz="1700"/>
              <a:t>→ 웹 자체를 컴포넌트 자체로 만들어주자!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4" name="Google Shape;234;p34"/>
          <p:cNvSpPr/>
          <p:nvPr/>
        </p:nvSpPr>
        <p:spPr>
          <a:xfrm>
            <a:off x="5183644" y="3445913"/>
            <a:ext cx="558300" cy="7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5669138" y="3210675"/>
            <a:ext cx="32415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React Native Bridge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" y="1237766"/>
            <a:ext cx="6514700" cy="363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153331" y="1444331"/>
            <a:ext cx="18978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사실 모바일 뿐만 아니라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데스크톱 application이나 VR등 다른 플랫폼도 가능해요.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375" y="49575"/>
            <a:ext cx="3245608" cy="18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670125" y="3883406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사실 내부적으로는 JS 쓰레드(React Thread)가 돌아가고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Native Threads(Main Thread)와 통신하는 방식!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(당연히 많은 통신을 할 경우… 성능 저하가..)</a:t>
            </a:r>
            <a:endParaRPr b="1" sz="1700"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94" y="2045064"/>
            <a:ext cx="5480668" cy="174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507938" y="1667063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Bridge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670125" y="2102513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</a:t>
            </a:r>
            <a:r>
              <a:rPr lang="ko" sz="1700"/>
              <a:t>ava</a:t>
            </a:r>
            <a:r>
              <a:rPr b="1" lang="ko" sz="1700"/>
              <a:t>S</a:t>
            </a:r>
            <a:r>
              <a:rPr lang="ko" sz="1700"/>
              <a:t>cript </a:t>
            </a:r>
            <a:r>
              <a:rPr b="1" lang="ko" sz="1700"/>
              <a:t>X</a:t>
            </a:r>
            <a:r>
              <a:rPr lang="ko" sz="1700"/>
              <a:t>ML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 → 컴파일 → JS 코드(JS Thread) → Bridge → Native 객체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React Native는 Bridge + 연결되는 JS코드가 작성된 라이브러리</a:t>
            </a:r>
            <a:endParaRPr b="1" sz="2000"/>
          </a:p>
        </p:txBody>
      </p:sp>
      <p:sp>
        <p:nvSpPr>
          <p:cNvPr id="270" name="Google Shape;270;p37"/>
          <p:cNvSpPr txBox="1"/>
          <p:nvPr/>
        </p:nvSpPr>
        <p:spPr>
          <a:xfrm>
            <a:off x="507938" y="1667063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JSX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670125" y="2102513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Javascript를 할 줄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JSX를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React를 할 줄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어느정도 Native에 대한 이해가 있어야 한다.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81" name="Google Shape;281;p38"/>
          <p:cNvSpPr txBox="1"/>
          <p:nvPr/>
        </p:nvSpPr>
        <p:spPr>
          <a:xfrm>
            <a:off x="507938" y="1324163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React Native를 잘 하려면..? 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670125" y="2102513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Javascript를 할 줄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JSX를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React를 할 줄 알아야 하고,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어느정도 Native에 대한 이해가 있어야 한다.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92" name="Google Shape;292;p39"/>
          <p:cNvSpPr txBox="1"/>
          <p:nvPr/>
        </p:nvSpPr>
        <p:spPr>
          <a:xfrm>
            <a:off x="507938" y="1324163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React Native를 잘 하려면..? 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946571" y="3381075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모든 것을 다 하고 개발을 할 경우엔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너무 오래걸린다.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→ 지치고, 힘들고, 포기하게 될 가능성이 높아요! (공부란 끝이 없기에..)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프로젝트 중심으로 필요한 부분을 그때 그때 익히면서 갑시다!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/>
        </p:nvSpPr>
        <p:spPr>
          <a:xfrm>
            <a:off x="756775" y="735675"/>
            <a:ext cx="77472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900"/>
              <a:t>신윤수</a:t>
            </a:r>
            <a:endParaRPr b="1"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900"/>
              <a:t>010-8678-6073</a:t>
            </a:r>
            <a:br>
              <a:rPr b="1" lang="ko" sz="4900"/>
            </a:br>
            <a:endParaRPr b="1"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900"/>
              <a:t>ys@betweak.com</a:t>
            </a:r>
            <a:endParaRPr b="1" sz="4900"/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동작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60532" r="0" t="0"/>
          <a:stretch/>
        </p:blipFill>
        <p:spPr>
          <a:xfrm>
            <a:off x="6055236" y="1794788"/>
            <a:ext cx="1565363" cy="29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25" y="2068792"/>
            <a:ext cx="4546124" cy="25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/>
        </p:nvSpPr>
        <p:spPr>
          <a:xfrm>
            <a:off x="4327724" y="825750"/>
            <a:ext cx="5021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React 코드 하나로 다양한 플랫폼의 app을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494032" y="1291125"/>
            <a:ext cx="4546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 Native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장점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327225" y="2102513"/>
            <a:ext cx="7257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24292E"/>
                </a:solidFill>
              </a:rPr>
              <a:t>RN 장점 1 : 진짜 네이티브 UI</a:t>
            </a:r>
            <a:endParaRPr b="1" sz="14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737D"/>
                </a:solidFill>
                <a:highlight>
                  <a:srgbClr val="FFFFFF"/>
                </a:highlight>
              </a:rPr>
              <a:t>흉내낸 네이티브 UI가 아닌 ==진짜== (웹뷰/HTML 아님)</a:t>
            </a:r>
            <a:endParaRPr sz="11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대상 플랫폼의 표준 렌더링 API</a:t>
            </a:r>
            <a:endParaRPr sz="1100">
              <a:solidFill>
                <a:srgbClr val="24292E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리액트는 메인 UI 스레드와 분리되어 실행</a:t>
            </a:r>
            <a:endParaRPr b="1" sz="1800"/>
          </a:p>
        </p:txBody>
      </p:sp>
      <p:sp>
        <p:nvSpPr>
          <p:cNvPr id="317" name="Google Shape;317;p41"/>
          <p:cNvSpPr txBox="1"/>
          <p:nvPr/>
        </p:nvSpPr>
        <p:spPr>
          <a:xfrm>
            <a:off x="3741338" y="2102513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25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24292E"/>
                </a:solidFill>
              </a:rPr>
              <a:t>RN 장점 2 : 뛰어난 개발 경험</a:t>
            </a:r>
            <a:endParaRPr b="1" sz="14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737D"/>
                </a:solidFill>
                <a:highlight>
                  <a:srgbClr val="FFFFFF"/>
                </a:highlight>
              </a:rPr>
              <a:t>투자 시간 대비 결과물 완성도</a:t>
            </a:r>
            <a:endParaRPr sz="11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변경사항 빠른 확인</a:t>
            </a:r>
            <a:endParaRPr sz="1100">
              <a:solidFill>
                <a:srgbClr val="24292E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JS개발자에게 익숙한 개발 방법 및 디버깅 방법</a:t>
            </a:r>
            <a:endParaRPr sz="1100">
              <a:solidFill>
                <a:srgbClr val="24292E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code-push를 이용한 빠른 소스 업데이트</a:t>
            </a:r>
            <a:endParaRPr sz="1200"/>
          </a:p>
        </p:txBody>
      </p:sp>
      <p:sp>
        <p:nvSpPr>
          <p:cNvPr id="318" name="Google Shape;318;p41"/>
          <p:cNvSpPr txBox="1"/>
          <p:nvPr/>
        </p:nvSpPr>
        <p:spPr>
          <a:xfrm>
            <a:off x="6483206" y="2045063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25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24292E"/>
                </a:solidFill>
              </a:rPr>
              <a:t>RN 장점 3 : Learn Once, Use Everywhere</a:t>
            </a:r>
            <a:endParaRPr b="1" sz="14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737D"/>
                </a:solidFill>
                <a:highlight>
                  <a:srgbClr val="FFFFFF"/>
                </a:highlight>
              </a:rPr>
              <a:t>한쪽에서 알게 된 지식과 경험을 다른 곳에 적용할 수 있다</a:t>
            </a:r>
            <a:endParaRPr sz="11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JavaScrtip, 리액트 : 웹, 앱, 서버까지..</a:t>
            </a:r>
            <a:endParaRPr sz="1100">
              <a:solidFill>
                <a:srgbClr val="24292E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</a:rPr>
              <a:t>페이스북 애드매니저는 안드로이드 버전의 코드 87%를 iOS와 공유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 단점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507938" y="1993613"/>
            <a:ext cx="4899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4292E"/>
                </a:solidFill>
              </a:rPr>
              <a:t>RN의 단점</a:t>
            </a:r>
            <a:endParaRPr b="1" sz="15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737D"/>
                </a:solidFill>
                <a:highlight>
                  <a:srgbClr val="FFFFFF"/>
                </a:highlight>
              </a:rPr>
              <a:t>장점 때문에 생긴 단점</a:t>
            </a:r>
            <a:endParaRPr sz="12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ko" sz="1200">
                <a:solidFill>
                  <a:srgbClr val="24292E"/>
                </a:solidFill>
              </a:rPr>
              <a:t>브리지 기술이다보니 한가지 레이어가 더 들어간 것</a:t>
            </a:r>
            <a:endParaRPr sz="1200">
              <a:solidFill>
                <a:srgbClr val="24292E"/>
              </a:solidFill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ko" sz="1200">
                <a:solidFill>
                  <a:srgbClr val="24292E"/>
                </a:solidFill>
              </a:rPr>
              <a:t>새로운 OS의 기능이 바로 지원되지 않는다?</a:t>
            </a:r>
            <a:endParaRPr sz="1200">
              <a:solidFill>
                <a:srgbClr val="24292E"/>
              </a:solidFill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ko" sz="1200">
                <a:solidFill>
                  <a:srgbClr val="24292E"/>
                </a:solidFill>
              </a:rPr>
              <a:t>네이티브를 몰라도 되는 것이 아니다</a:t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진행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475763" y="1446750"/>
            <a:ext cx="43491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24292E"/>
                </a:solidFill>
              </a:rPr>
              <a:t>진행방식 안내</a:t>
            </a:r>
            <a:endParaRPr b="1" sz="22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A737D"/>
                </a:solidFill>
                <a:highlight>
                  <a:srgbClr val="FFFFFF"/>
                </a:highlight>
              </a:rPr>
              <a:t>목표제시 →  관련 지식 → 실습</a:t>
            </a:r>
            <a:endParaRPr sz="14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기초 지식을 습득한다.</a:t>
            </a:r>
            <a:endParaRPr sz="1400">
              <a:solidFill>
                <a:srgbClr val="24292E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자동차 경매 앱에 필요한 컴포넌트를 하나씩 만들어 간다.</a:t>
            </a:r>
            <a:endParaRPr sz="1400">
              <a:solidFill>
                <a:srgbClr val="24292E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컴포넌트를 만들어 가면서 필요한 관련 지식을 배운다.</a:t>
            </a:r>
            <a:endParaRPr sz="1400">
              <a:solidFill>
                <a:srgbClr val="24292E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참여자 모두 직접 코딩하면서 하나의 완성된 앱을 만든다.</a:t>
            </a:r>
            <a:endParaRPr sz="1400">
              <a:solidFill>
                <a:srgbClr val="24292E"/>
              </a:solidFill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4960088" y="1683938"/>
            <a:ext cx="4003500" cy="26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</a:rPr>
              <a:t> 실습 진행 방법</a:t>
            </a:r>
            <a:endParaRPr b="1" sz="2200">
              <a:solidFill>
                <a:schemeClr val="dk1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A737D"/>
                </a:solidFill>
                <a:highlight>
                  <a:srgbClr val="FFFFFF"/>
                </a:highlight>
              </a:rPr>
              <a:t>짝을 이뤄서 서로 궁금한거 묻고 답하면서 실습 진행</a:t>
            </a:r>
            <a:endParaRPr sz="14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해봐야 궁금한 점이 더 생긴다.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개발자 성장과 밀접한 ‘질문’과 ‘응답’ 연습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스스로 해결 시도 그 다음 도움 요청해야 이해도가 더 높아진다.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진행 방식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1675913" y="1446750"/>
            <a:ext cx="63786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24292E"/>
                </a:solidFill>
              </a:rPr>
              <a:t>진행방식 안내</a:t>
            </a:r>
            <a:endParaRPr b="1" sz="26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A737D"/>
                </a:solidFill>
                <a:highlight>
                  <a:srgbClr val="FFFFFF"/>
                </a:highlight>
              </a:rPr>
              <a:t>목표제시 →  관련 지식 → 실습</a:t>
            </a:r>
            <a:endParaRPr sz="1800">
              <a:solidFill>
                <a:srgbClr val="6A737D"/>
              </a:solidFill>
              <a:highlight>
                <a:srgbClr val="FFFFFF"/>
              </a:highlight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ko" sz="1800">
                <a:solidFill>
                  <a:srgbClr val="24292E"/>
                </a:solidFill>
              </a:rPr>
              <a:t>기초 지식을 습득한다.</a:t>
            </a:r>
            <a:endParaRPr sz="1800">
              <a:solidFill>
                <a:srgbClr val="24292E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ko" sz="1800">
                <a:solidFill>
                  <a:srgbClr val="24292E"/>
                </a:solidFill>
              </a:rPr>
              <a:t>자동차 경매 앱에 필요한 컴포넌트를 하나씩 만들어 간다.</a:t>
            </a:r>
            <a:endParaRPr sz="1800">
              <a:solidFill>
                <a:srgbClr val="24292E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ko" sz="1800">
                <a:solidFill>
                  <a:srgbClr val="24292E"/>
                </a:solidFill>
              </a:rPr>
              <a:t>컴포넌트를 만들어 가면서 필요한 관련 지식을 배운다.</a:t>
            </a:r>
            <a:endParaRPr sz="1800">
              <a:solidFill>
                <a:srgbClr val="24292E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ko" sz="1800">
                <a:solidFill>
                  <a:srgbClr val="24292E"/>
                </a:solidFill>
              </a:rPr>
              <a:t>참여자 모두 직접 코딩하면서 하나의 완성된 앱을 만든다.</a:t>
            </a:r>
            <a:endParaRPr sz="18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목표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우리가 만들 앱의 모습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37" y="1737990"/>
            <a:ext cx="7458564" cy="305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목표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우리가 만들 앱의 모습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1674563" y="1470356"/>
            <a:ext cx="5794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자동차 경매</a:t>
            </a:r>
            <a:endParaRPr sz="1400">
              <a:solidFill>
                <a:srgbClr val="24292E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모바일 앱 : react-native with expo</a:t>
            </a:r>
            <a:endParaRPr sz="1400">
              <a:solidFill>
                <a:srgbClr val="24292E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 sz="1400">
                <a:solidFill>
                  <a:srgbClr val="24292E"/>
                </a:solidFill>
              </a:rPr>
              <a:t>블럭체인 : hyperledger (composer / playground / rest-server)</a:t>
            </a:r>
            <a:endParaRPr sz="1400">
              <a:solidFill>
                <a:srgbClr val="24292E"/>
              </a:solidFill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39" y="2459681"/>
            <a:ext cx="6145763" cy="251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/>
          <p:nvPr/>
        </p:nvSpPr>
        <p:spPr>
          <a:xfrm>
            <a:off x="1797418" y="2039083"/>
            <a:ext cx="1067400" cy="1067400"/>
          </a:xfrm>
          <a:prstGeom prst="ellipse">
            <a:avLst/>
          </a:prstGeom>
          <a:noFill/>
          <a:ln cap="flat" cmpd="sng" w="117475">
            <a:solidFill>
              <a:srgbClr val="8E7C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854208" y="2232170"/>
            <a:ext cx="924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ko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1" i="0" sz="4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3356292" y="2188069"/>
            <a:ext cx="33600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Native</a:t>
            </a:r>
            <a:endParaRPr b="0" i="1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3397254" y="2715895"/>
            <a:ext cx="40785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What is React-Native</a:t>
            </a:r>
            <a:endParaRPr i="1"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8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- 개발 환경 구축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Development Environment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542531" y="2640488"/>
            <a:ext cx="38436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Javascript 기초</a:t>
            </a:r>
            <a:endParaRPr b="1"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NODE 10+ &amp; NPM (or yarn)</a:t>
            </a:r>
            <a:r>
              <a:rPr lang="ko" sz="1400"/>
              <a:t> - Node Package Manager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VS CODE</a:t>
            </a:r>
            <a:r>
              <a:rPr lang="ko" sz="1400"/>
              <a:t> - Visual-Studio Code (에디터)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GitHub</a:t>
            </a:r>
            <a:r>
              <a:rPr lang="ko" sz="1400"/>
              <a:t> - 분산 버전 관리 툴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[옵션] - 디바이스 에뮬레이터 (IOS, Android)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[옵션] - SNACK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9" name="Google Shape;389;p48"/>
          <p:cNvSpPr txBox="1"/>
          <p:nvPr/>
        </p:nvSpPr>
        <p:spPr>
          <a:xfrm>
            <a:off x="542531" y="2125125"/>
            <a:ext cx="3843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선수 학습 요소</a:t>
            </a:r>
            <a:endParaRPr b="1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- 개발 환경 구축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" sz="1800">
                <a:solidFill>
                  <a:schemeClr val="dk1"/>
                </a:solidFill>
              </a:rPr>
              <a:t>VS-CODE Extensions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542531" y="1463250"/>
            <a:ext cx="3843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 sz="1800"/>
              <a:t>React Native Tools</a:t>
            </a:r>
            <a:endParaRPr b="1" sz="1800"/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38" y="1909875"/>
            <a:ext cx="3843677" cy="1210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4933378" y="1463250"/>
            <a:ext cx="3843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ESLint</a:t>
            </a:r>
            <a:endParaRPr b="1" sz="1800"/>
          </a:p>
        </p:txBody>
      </p:sp>
      <p:sp>
        <p:nvSpPr>
          <p:cNvPr id="402" name="Google Shape;402;p49"/>
          <p:cNvSpPr txBox="1"/>
          <p:nvPr/>
        </p:nvSpPr>
        <p:spPr>
          <a:xfrm>
            <a:off x="507938" y="3206681"/>
            <a:ext cx="384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rgbClr val="FFFFFF"/>
                </a:highlight>
              </a:rPr>
              <a:t>React Native Tools: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리액트 네이티브 코드 자동완성, 디버깅, Packager, iOS, Android, 등의 커맨드를 제공한다.</a:t>
            </a:r>
            <a:endParaRPr sz="1100"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913" y="1909875"/>
            <a:ext cx="4563787" cy="157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/>
        </p:nvSpPr>
        <p:spPr>
          <a:xfrm>
            <a:off x="4571944" y="3549581"/>
            <a:ext cx="43518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>
                <a:solidFill>
                  <a:schemeClr val="hlink"/>
                </a:solidFill>
                <a:hlinkClick r:id="rId5"/>
              </a:rPr>
              <a:t>https://marketplace.visualstudio.com/items?itemName=dbaeumer.vscode-eslint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/>
        </p:nvSpPr>
        <p:spPr>
          <a:xfrm>
            <a:off x="1797418" y="2039083"/>
            <a:ext cx="1067400" cy="1067400"/>
          </a:xfrm>
          <a:prstGeom prst="ellipse">
            <a:avLst/>
          </a:prstGeom>
          <a:noFill/>
          <a:ln cap="flat" cmpd="sng" w="117475">
            <a:solidFill>
              <a:srgbClr val="8E7C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1854208" y="2232170"/>
            <a:ext cx="924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ko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1" i="0" sz="4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23"/>
          <p:cNvSpPr txBox="1"/>
          <p:nvPr/>
        </p:nvSpPr>
        <p:spPr>
          <a:xfrm>
            <a:off x="3356292" y="2188069"/>
            <a:ext cx="33600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1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23"/>
          <p:cNvSpPr txBox="1"/>
          <p:nvPr/>
        </p:nvSpPr>
        <p:spPr>
          <a:xfrm>
            <a:off x="3397254" y="2715895"/>
            <a:ext cx="40785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What is React-Native</a:t>
            </a:r>
            <a:endParaRPr i="1"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- 개발 환경 구축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" sz="1800">
                <a:solidFill>
                  <a:schemeClr val="dk1"/>
                </a:solidFill>
              </a:rPr>
              <a:t>VS-CODE Extensions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542531" y="1463250"/>
            <a:ext cx="561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FFFFF"/>
                </a:highlight>
              </a:rPr>
              <a:t>React-Native/React/Redux snippets for es6/es7:</a:t>
            </a:r>
            <a:endParaRPr b="1" sz="2300"/>
          </a:p>
        </p:txBody>
      </p:sp>
      <p:sp>
        <p:nvSpPr>
          <p:cNvPr id="415" name="Google Shape;415;p50"/>
          <p:cNvSpPr txBox="1"/>
          <p:nvPr/>
        </p:nvSpPr>
        <p:spPr>
          <a:xfrm>
            <a:off x="507938" y="3206681"/>
            <a:ext cx="5794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</a:rPr>
              <a:t>리액트, 리액트 네이티브, 리덕스, styled-components의 code snippet</a:t>
            </a:r>
            <a:endParaRPr sz="1100"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38" y="1993922"/>
            <a:ext cx="6943725" cy="112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- 개발 환경 구축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" sz="1800">
                <a:solidFill>
                  <a:schemeClr val="dk1"/>
                </a:solidFill>
              </a:rPr>
              <a:t>VS-CODE Extensions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542531" y="1463250"/>
            <a:ext cx="813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Flow Language Support: 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flow를 설정해 놓으면 다양한 자동 완성 및 코드 이동이 및 타입 체크 등을 코드 작성중에 제공 받게 됩니다.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Auto Rename Tag: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HTML/XML, JSX의 태그를 수정 할 때, 페어(pair) 태그를 자동으로 수정 해준다.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Auto Close Tag: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자동으로 HTML/XML, JSX 태그의 close 태그를 만들어준다.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Bracket Pair Colorizer: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bracket마다 다른 컬러를 입혀준다. 중첩으로 bracket이 선언 될 때 헷갈릴 수 있는 문제를 해결해준다.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npm Intellisense: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npm module을 import 할 때 자동완성 기능을 제공한다.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  <a:highlight>
                  <a:srgbClr val="FFFFFF"/>
                </a:highlight>
              </a:rPr>
              <a:t>Path Intellisense: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디렉토리 경로와 파일명 자동 완성 기능 제공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Native란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1903500" y="1454400"/>
            <a:ext cx="534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solidFill>
                  <a:schemeClr val="hlink"/>
                </a:solidFill>
                <a:hlinkClick r:id="rId3"/>
              </a:rPr>
              <a:t>https://facebook.github.io/react-native/</a:t>
            </a:r>
            <a:endParaRPr b="1" sz="2200"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438" y="1925400"/>
            <a:ext cx="3535126" cy="240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 txBox="1"/>
          <p:nvPr/>
        </p:nvSpPr>
        <p:spPr>
          <a:xfrm>
            <a:off x="670125" y="4332938"/>
            <a:ext cx="78309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React Native is an open-source mobile application framework created by Facebook.</a:t>
            </a:r>
            <a:r>
              <a:rPr lang="ko" sz="1800">
                <a:solidFill>
                  <a:schemeClr val="dk1"/>
                </a:solidFill>
              </a:rPr>
              <a:t> 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React Native란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69" y="1906575"/>
            <a:ext cx="5050463" cy="319179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1903500" y="1454400"/>
            <a:ext cx="5343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React Native가 사용된 Application</a:t>
            </a:r>
            <a:endParaRPr b="1"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4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Getting Started - 첫 화면 띄우기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9" name="Google Shape;459;p54"/>
          <p:cNvSpPr txBox="1"/>
          <p:nvPr/>
        </p:nvSpPr>
        <p:spPr>
          <a:xfrm>
            <a:off x="507938" y="1282950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React Native를 시작하는 두가지 방법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507938" y="2304244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Expo-Cli</a:t>
            </a:r>
            <a:endParaRPr b="1" sz="1400"/>
          </a:p>
        </p:txBody>
      </p:sp>
      <p:sp>
        <p:nvSpPr>
          <p:cNvPr id="461" name="Google Shape;461;p54"/>
          <p:cNvSpPr txBox="1"/>
          <p:nvPr/>
        </p:nvSpPr>
        <p:spPr>
          <a:xfrm>
            <a:off x="5046244" y="2304244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React-Native CLI</a:t>
            </a:r>
            <a:endParaRPr b="1" sz="1400"/>
          </a:p>
        </p:txBody>
      </p:sp>
      <p:sp>
        <p:nvSpPr>
          <p:cNvPr id="462" name="Google Shape;462;p54"/>
          <p:cNvSpPr txBox="1"/>
          <p:nvPr/>
        </p:nvSpPr>
        <p:spPr>
          <a:xfrm>
            <a:off x="4827206" y="2720250"/>
            <a:ext cx="4021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장점</a:t>
            </a:r>
            <a:endParaRPr b="1" sz="15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Native Module을 직접 추가할 수 있다(JAVA/Object C &amp; Kotlin/Swift)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단점</a:t>
            </a:r>
            <a:endParaRPr b="1" sz="15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Android Studio 나 XCODE가 필요함.</a:t>
            </a:r>
            <a:endParaRPr sz="11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USB로 연결하여 테스트만 가능.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3" name="Google Shape;463;p54"/>
          <p:cNvSpPr txBox="1"/>
          <p:nvPr/>
        </p:nvSpPr>
        <p:spPr>
          <a:xfrm>
            <a:off x="507938" y="2720250"/>
            <a:ext cx="4021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장점</a:t>
            </a:r>
            <a:endParaRPr b="1" sz="15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설치와 실행이 쉬움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실행중 프로젝트를 열 수 있음.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개발 및 테스트가 쉬움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Eject 가능 → Native와 같아짐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단점</a:t>
            </a:r>
            <a:endParaRPr b="1" sz="15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Native Module 추가 불가능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5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5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5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Getting Started - 첫 화면 띄우기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507938" y="1282950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React Native를 시작하는 두가지 방법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4" name="Google Shape;474;p55"/>
          <p:cNvSpPr txBox="1"/>
          <p:nvPr/>
        </p:nvSpPr>
        <p:spPr>
          <a:xfrm>
            <a:off x="507938" y="2304244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Expo-Cli</a:t>
            </a:r>
            <a:endParaRPr b="1" sz="1400"/>
          </a:p>
        </p:txBody>
      </p:sp>
      <p:sp>
        <p:nvSpPr>
          <p:cNvPr id="475" name="Google Shape;475;p55"/>
          <p:cNvSpPr txBox="1"/>
          <p:nvPr/>
        </p:nvSpPr>
        <p:spPr>
          <a:xfrm>
            <a:off x="5046244" y="2304244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React-Native CLI</a:t>
            </a:r>
            <a:endParaRPr b="1" sz="1400"/>
          </a:p>
        </p:txBody>
      </p:sp>
      <p:sp>
        <p:nvSpPr>
          <p:cNvPr id="476" name="Google Shape;476;p55"/>
          <p:cNvSpPr txBox="1"/>
          <p:nvPr/>
        </p:nvSpPr>
        <p:spPr>
          <a:xfrm>
            <a:off x="4827206" y="2720250"/>
            <a:ext cx="4021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장점</a:t>
            </a:r>
            <a:endParaRPr b="1" sz="15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Native Module을 직접 추가할 수 있다(JAVA/Object C &amp; Kotlin/Swift)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단점</a:t>
            </a:r>
            <a:endParaRPr b="1" sz="15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Android Studio 나 XCODE가 필요함.</a:t>
            </a:r>
            <a:endParaRPr sz="11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USB로 연결하여 테스트만 가능.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7" name="Google Shape;477;p55"/>
          <p:cNvSpPr txBox="1"/>
          <p:nvPr/>
        </p:nvSpPr>
        <p:spPr>
          <a:xfrm>
            <a:off x="507938" y="2720250"/>
            <a:ext cx="40215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장점</a:t>
            </a:r>
            <a:endParaRPr b="1" sz="15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설치와 실행이 쉬움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실행중 프로젝트를 열 수 있음.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개발 및 테스트가 쉬움</a:t>
            </a:r>
            <a:endParaRPr sz="1100"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Eject 가능 → Native와 같아짐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단점</a:t>
            </a:r>
            <a:endParaRPr b="1" sz="1500">
              <a:solidFill>
                <a:schemeClr val="dk1"/>
              </a:solidFill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Native Module 추가 불가능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8" name="Google Shape;478;p55"/>
          <p:cNvSpPr/>
          <p:nvPr/>
        </p:nvSpPr>
        <p:spPr>
          <a:xfrm>
            <a:off x="433556" y="2241788"/>
            <a:ext cx="3657900" cy="23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 txBox="1"/>
          <p:nvPr/>
        </p:nvSpPr>
        <p:spPr>
          <a:xfrm>
            <a:off x="565088" y="4100494"/>
            <a:ext cx="2873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u="sng">
                <a:solidFill>
                  <a:schemeClr val="hlink"/>
                </a:solidFill>
                <a:hlinkClick r:id="rId3"/>
              </a:rPr>
              <a:t>https://docs.expo.io/versions/v33.0.0/expokit/universal-modules-and-expokit/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6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Getting Started - 첫 화면 띄우기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34" y="1764091"/>
            <a:ext cx="3074305" cy="80765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507938" y="1282950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Expo-CLI로 시작하기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1" name="Google Shape;4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12" y="3260213"/>
            <a:ext cx="3868950" cy="12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6"/>
          <p:cNvSpPr txBox="1"/>
          <p:nvPr/>
        </p:nvSpPr>
        <p:spPr>
          <a:xfrm>
            <a:off x="507938" y="2616581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npm을 이용해 expo-cli를 글로벌로 설치한다.</a:t>
            </a:r>
            <a:endParaRPr b="1" sz="1400"/>
          </a:p>
        </p:txBody>
      </p:sp>
      <p:sp>
        <p:nvSpPr>
          <p:cNvPr id="493" name="Google Shape;493;p56"/>
          <p:cNvSpPr txBox="1"/>
          <p:nvPr/>
        </p:nvSpPr>
        <p:spPr>
          <a:xfrm>
            <a:off x="507938" y="4576950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expo로 “AwesomeProject” 란 이름의 프로젝트를 시작한다.</a:t>
            </a:r>
            <a:endParaRPr b="1" sz="1400"/>
          </a:p>
        </p:txBody>
      </p:sp>
      <p:pic>
        <p:nvPicPr>
          <p:cNvPr id="494" name="Google Shape;4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78303"/>
            <a:ext cx="4572000" cy="107143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6"/>
          <p:cNvSpPr txBox="1"/>
          <p:nvPr/>
        </p:nvSpPr>
        <p:spPr>
          <a:xfrm>
            <a:off x="4572056" y="2477025"/>
            <a:ext cx="45720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blank</a:t>
            </a:r>
            <a:r>
              <a:rPr lang="ko" sz="1400"/>
              <a:t>: 빈 root component (기본)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blank (TypeScript)</a:t>
            </a:r>
            <a:r>
              <a:rPr lang="ko" sz="1400"/>
              <a:t>: Typescript 사용한 Blank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tabs</a:t>
            </a:r>
            <a:r>
              <a:rPr lang="ko" sz="1400"/>
              <a:t>: react-navigation을 사용한 몇몇 탭이 존재.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bare-minimum</a:t>
            </a:r>
            <a:r>
              <a:rPr lang="ko" sz="1400"/>
              <a:t>: unimodule을 사용한 기본 설치</a:t>
            </a:r>
            <a:endParaRPr sz="1400"/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883" y="3496275"/>
            <a:ext cx="400050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 txBox="1"/>
          <p:nvPr/>
        </p:nvSpPr>
        <p:spPr>
          <a:xfrm>
            <a:off x="4572000" y="4517831"/>
            <a:ext cx="457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유니모듈(</a:t>
            </a:r>
            <a:r>
              <a:rPr lang="ko" sz="1200">
                <a:solidFill>
                  <a:schemeClr val="dk1"/>
                </a:solidFill>
              </a:rPr>
              <a:t>Universal Modules)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을 이용해 네이티브 모듈의 표준을 만들고 네이티브 모듈을 만들어내자! 어떤 모듈을 사용할 때, 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호환성과 효율성을 높일 수 있게 된다는 것</a:t>
            </a:r>
            <a:endParaRPr b="1" sz="1100"/>
          </a:p>
        </p:txBody>
      </p:sp>
      <p:sp>
        <p:nvSpPr>
          <p:cNvPr id="498" name="Google Shape;498;p56"/>
          <p:cNvSpPr/>
          <p:nvPr/>
        </p:nvSpPr>
        <p:spPr>
          <a:xfrm>
            <a:off x="4572056" y="2477025"/>
            <a:ext cx="4359600" cy="29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7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패키지에 대한 정보가 기록된 </a:t>
            </a:r>
            <a:r>
              <a:rPr b="1" i="1" lang="ko" sz="1500">
                <a:latin typeface="Lora"/>
                <a:ea typeface="Lora"/>
                <a:cs typeface="Lora"/>
                <a:sym typeface="Lora"/>
              </a:rPr>
              <a:t>package.json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19" y="1732166"/>
            <a:ext cx="5186363" cy="318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8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8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8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패키지에 대한 정보가 기록된 </a:t>
            </a:r>
            <a:r>
              <a:rPr b="1" i="1" lang="ko" sz="1500">
                <a:latin typeface="Lora"/>
                <a:ea typeface="Lora"/>
                <a:cs typeface="Lora"/>
                <a:sym typeface="Lora"/>
              </a:rPr>
              <a:t>package.json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18" name="Google Shape;5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19" y="1732166"/>
            <a:ext cx="5186363" cy="31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8"/>
          <p:cNvSpPr/>
          <p:nvPr/>
        </p:nvSpPr>
        <p:spPr>
          <a:xfrm>
            <a:off x="2140069" y="2082300"/>
            <a:ext cx="3657900" cy="9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8"/>
          <p:cNvSpPr txBox="1"/>
          <p:nvPr/>
        </p:nvSpPr>
        <p:spPr>
          <a:xfrm>
            <a:off x="2780325" y="1395956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npm run &lt;scripts&gt;</a:t>
            </a:r>
            <a:endParaRPr b="1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9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패키지에 대한 정보가 기록된 </a:t>
            </a:r>
            <a:r>
              <a:rPr b="1" i="1" lang="ko" sz="1500">
                <a:latin typeface="Lora"/>
                <a:ea typeface="Lora"/>
                <a:cs typeface="Lora"/>
                <a:sym typeface="Lora"/>
              </a:rPr>
              <a:t>package.json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0" name="Google Shape;5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19" y="1732166"/>
            <a:ext cx="5186363" cy="31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9"/>
          <p:cNvSpPr/>
          <p:nvPr/>
        </p:nvSpPr>
        <p:spPr>
          <a:xfrm>
            <a:off x="2140069" y="3150863"/>
            <a:ext cx="4981200" cy="9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9"/>
          <p:cNvSpPr txBox="1"/>
          <p:nvPr/>
        </p:nvSpPr>
        <p:spPr>
          <a:xfrm>
            <a:off x="2780325" y="1395956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사용된 패키지(모듈)</a:t>
            </a:r>
            <a:endParaRPr b="1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4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4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4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" name="Google Shape;94;p24"/>
          <p:cNvSpPr txBox="1"/>
          <p:nvPr/>
        </p:nvSpPr>
        <p:spPr>
          <a:xfrm>
            <a:off x="494017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5407032" y="1441781"/>
            <a:ext cx="2861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latin typeface="Nanum Gothic"/>
                <a:ea typeface="Nanum Gothic"/>
                <a:cs typeface="Nanum Gothic"/>
                <a:sym typeface="Nanum Gothic"/>
              </a:rPr>
              <a:t>Native</a:t>
            </a:r>
            <a:endParaRPr b="1" sz="4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24"/>
          <p:cNvSpPr txBox="1"/>
          <p:nvPr/>
        </p:nvSpPr>
        <p:spPr>
          <a:xfrm>
            <a:off x="2817818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0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패키지에 대한 정보가 기록된 </a:t>
            </a:r>
            <a:r>
              <a:rPr b="1" i="1" lang="ko" sz="1500">
                <a:latin typeface="Lora"/>
                <a:ea typeface="Lora"/>
                <a:cs typeface="Lora"/>
                <a:sym typeface="Lora"/>
              </a:rPr>
              <a:t>package.json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19" y="1732166"/>
            <a:ext cx="5186363" cy="31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/>
          <p:nvPr/>
        </p:nvSpPr>
        <p:spPr>
          <a:xfrm>
            <a:off x="2100188" y="4171594"/>
            <a:ext cx="3657900" cy="46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0"/>
          <p:cNvSpPr txBox="1"/>
          <p:nvPr/>
        </p:nvSpPr>
        <p:spPr>
          <a:xfrm>
            <a:off x="2780325" y="1395956"/>
            <a:ext cx="3583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개발에 사용된 패키지(모듈)</a:t>
            </a:r>
            <a:endParaRPr b="1" sz="1400"/>
          </a:p>
        </p:txBody>
      </p:sp>
      <p:sp>
        <p:nvSpPr>
          <p:cNvPr id="545" name="Google Shape;545;p60"/>
          <p:cNvSpPr txBox="1"/>
          <p:nvPr/>
        </p:nvSpPr>
        <p:spPr>
          <a:xfrm>
            <a:off x="7352700" y="2154056"/>
            <a:ext cx="15948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npm run start</a:t>
            </a:r>
            <a:endParaRPr b="1"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1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Expo DevTools, Expo Client (Playstore, AppStore)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5" name="Google Shape;5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41" y="1282954"/>
            <a:ext cx="6708365" cy="363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2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2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2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Expo DevTools, Expo Client (Playstore, AppStore)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5" name="Google Shape;5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41" y="1282954"/>
            <a:ext cx="6708365" cy="363194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2"/>
          <p:cNvSpPr/>
          <p:nvPr/>
        </p:nvSpPr>
        <p:spPr>
          <a:xfrm>
            <a:off x="1404150" y="2119275"/>
            <a:ext cx="1642200" cy="9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3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3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3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Expo DevTools, Expo Client (Playstore, AppStore)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6" name="Google Shape;5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41" y="1282954"/>
            <a:ext cx="6708365" cy="363194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3"/>
          <p:cNvSpPr/>
          <p:nvPr/>
        </p:nvSpPr>
        <p:spPr>
          <a:xfrm>
            <a:off x="1404150" y="3586575"/>
            <a:ext cx="1642200" cy="145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4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4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 첫 걸음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4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Expo DevTools, Expo Client (Playstore, AppStore)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87" name="Google Shape;5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9" y="1915579"/>
            <a:ext cx="1928813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4"/>
          <p:cNvSpPr txBox="1"/>
          <p:nvPr/>
        </p:nvSpPr>
        <p:spPr>
          <a:xfrm>
            <a:off x="507938" y="1324163"/>
            <a:ext cx="62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폴더 구조 살펴보기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620" y="1343325"/>
            <a:ext cx="4800412" cy="32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4"/>
          <p:cNvSpPr txBox="1"/>
          <p:nvPr/>
        </p:nvSpPr>
        <p:spPr>
          <a:xfrm>
            <a:off x="3780150" y="1824675"/>
            <a:ext cx="43860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1" name="Google Shape;591;p64"/>
          <p:cNvSpPr/>
          <p:nvPr/>
        </p:nvSpPr>
        <p:spPr>
          <a:xfrm>
            <a:off x="3780150" y="3230025"/>
            <a:ext cx="4346100" cy="134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/>
          <p:nvPr/>
        </p:nvSpPr>
        <p:spPr>
          <a:xfrm>
            <a:off x="3780150" y="1343325"/>
            <a:ext cx="4346100" cy="37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4"/>
          <p:cNvSpPr/>
          <p:nvPr/>
        </p:nvSpPr>
        <p:spPr>
          <a:xfrm>
            <a:off x="3780150" y="1800752"/>
            <a:ext cx="4346100" cy="134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4"/>
          <p:cNvSpPr txBox="1"/>
          <p:nvPr/>
        </p:nvSpPr>
        <p:spPr>
          <a:xfrm>
            <a:off x="4035338" y="4688813"/>
            <a:ext cx="3747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React Component (App Component)</a:t>
            </a:r>
            <a:endParaRPr b="1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5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5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5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JSX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4" name="Google Shape;604;p65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JSX(</a:t>
            </a:r>
            <a:r>
              <a:rPr b="1" lang="ko" sz="1700"/>
              <a:t>J</a:t>
            </a:r>
            <a:r>
              <a:rPr lang="ko" sz="1700"/>
              <a:t>ava</a:t>
            </a:r>
            <a:r>
              <a:rPr b="1" lang="ko" sz="1700"/>
              <a:t>S</a:t>
            </a:r>
            <a:r>
              <a:rPr lang="ko" sz="1700"/>
              <a:t>cript </a:t>
            </a:r>
            <a:r>
              <a:rPr b="1" lang="ko" sz="1700"/>
              <a:t>X</a:t>
            </a:r>
            <a:r>
              <a:rPr lang="ko" sz="1700"/>
              <a:t>ML)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</a:t>
            </a:r>
            <a:endParaRPr b="1"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6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6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6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6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4" name="Google Shape;614;p66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JSX(</a:t>
            </a:r>
            <a:r>
              <a:rPr b="1" lang="ko" sz="1700"/>
              <a:t>J</a:t>
            </a:r>
            <a:r>
              <a:rPr lang="ko" sz="1700"/>
              <a:t>ava</a:t>
            </a:r>
            <a:r>
              <a:rPr b="1" lang="ko" sz="1700"/>
              <a:t>S</a:t>
            </a:r>
            <a:r>
              <a:rPr lang="ko" sz="1700"/>
              <a:t>cript </a:t>
            </a:r>
            <a:r>
              <a:rPr b="1" lang="ko" sz="1700"/>
              <a:t>X</a:t>
            </a:r>
            <a:r>
              <a:rPr lang="ko" sz="1700"/>
              <a:t>ML)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</a:t>
            </a:r>
            <a:endParaRPr b="1" sz="2000"/>
          </a:p>
        </p:txBody>
      </p:sp>
      <p:sp>
        <p:nvSpPr>
          <p:cNvPr id="615" name="Google Shape;615;p66"/>
          <p:cNvSpPr txBox="1"/>
          <p:nvPr/>
        </p:nvSpPr>
        <p:spPr>
          <a:xfrm>
            <a:off x="2409300" y="2413350"/>
            <a:ext cx="4325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hlinkClick r:id="rId3"/>
              </a:rPr>
              <a:t>https://reactjs.org/docs/jsx-in-depth.html</a:t>
            </a:r>
            <a:endParaRPr sz="1700"/>
          </a:p>
        </p:txBody>
      </p:sp>
      <p:sp>
        <p:nvSpPr>
          <p:cNvPr id="616" name="Google Shape;616;p66"/>
          <p:cNvSpPr txBox="1"/>
          <p:nvPr/>
        </p:nvSpPr>
        <p:spPr>
          <a:xfrm>
            <a:off x="1604813" y="3481931"/>
            <a:ext cx="59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Element 만드는 것을 직관적으로 이해하도록 도와주는 문법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→ 컴파일 되어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React.createElement(component, props, ...children)가 호출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7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7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7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6" name="Google Shape;626;p67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JSX(</a:t>
            </a:r>
            <a:r>
              <a:rPr b="1" lang="ko" sz="1700"/>
              <a:t>J</a:t>
            </a:r>
            <a:r>
              <a:rPr lang="ko" sz="1700"/>
              <a:t>ava</a:t>
            </a:r>
            <a:r>
              <a:rPr b="1" lang="ko" sz="1700"/>
              <a:t>S</a:t>
            </a:r>
            <a:r>
              <a:rPr lang="ko" sz="1700"/>
              <a:t>cript </a:t>
            </a:r>
            <a:r>
              <a:rPr b="1" lang="ko" sz="1700"/>
              <a:t>X</a:t>
            </a:r>
            <a:r>
              <a:rPr lang="ko" sz="1700"/>
              <a:t>ML)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JSX</a:t>
            </a:r>
            <a:endParaRPr b="1" sz="2000"/>
          </a:p>
        </p:txBody>
      </p:sp>
      <p:sp>
        <p:nvSpPr>
          <p:cNvPr id="627" name="Google Shape;627;p67"/>
          <p:cNvSpPr txBox="1"/>
          <p:nvPr/>
        </p:nvSpPr>
        <p:spPr>
          <a:xfrm>
            <a:off x="2409300" y="2413350"/>
            <a:ext cx="4325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hlinkClick r:id="rId3"/>
              </a:rPr>
              <a:t>https://reactjs.org/docs/jsx-in-depth.html</a:t>
            </a:r>
            <a:endParaRPr sz="1700"/>
          </a:p>
        </p:txBody>
      </p:sp>
      <p:sp>
        <p:nvSpPr>
          <p:cNvPr id="628" name="Google Shape;628;p67"/>
          <p:cNvSpPr txBox="1"/>
          <p:nvPr/>
        </p:nvSpPr>
        <p:spPr>
          <a:xfrm>
            <a:off x="1604813" y="4224881"/>
            <a:ext cx="59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Element 만드는 것을 직관적으로 이해하도록 도와주는 문법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→ 컴파일 되어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React.createElement(component, props, ...children)가 호출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29" name="Google Shape;6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688" y="2740050"/>
            <a:ext cx="5000625" cy="150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8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8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9" name="Google Shape;639;p68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함수란 무엇인가?</a:t>
            </a:r>
            <a:endParaRPr b="1" sz="2000"/>
          </a:p>
        </p:txBody>
      </p:sp>
      <p:sp>
        <p:nvSpPr>
          <p:cNvPr id="640" name="Google Shape;640;p68"/>
          <p:cNvSpPr txBox="1"/>
          <p:nvPr/>
        </p:nvSpPr>
        <p:spPr>
          <a:xfrm>
            <a:off x="1147988" y="1778288"/>
            <a:ext cx="63723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4292E"/>
                </a:solidFill>
              </a:rPr>
              <a:t>함수는...</a:t>
            </a:r>
            <a:endParaRPr b="1" sz="1900">
              <a:solidFill>
                <a:srgbClr val="24292E"/>
              </a:solidFill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ko" sz="1600">
                <a:solidFill>
                  <a:srgbClr val="24292E"/>
                </a:solidFill>
              </a:rPr>
              <a:t>입력 =&gt; (do something) =&gt; 출력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4292E"/>
                </a:solidFill>
              </a:rPr>
              <a:t>입력은 인자, 출력은 리턴 값</a:t>
            </a:r>
            <a:br>
              <a:rPr lang="ko" sz="1600">
                <a:solidFill>
                  <a:srgbClr val="24292E"/>
                </a:solidFill>
              </a:rPr>
            </a:br>
            <a:r>
              <a:rPr lang="ko" sz="14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ko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400">
                <a:solidFill>
                  <a:srgbClr val="6F42C1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(a, b){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14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ko" sz="14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ko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b;}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90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9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9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9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9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0" name="Google Shape;650;p69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컴포넌트란 무엇인가?</a:t>
            </a:r>
            <a:endParaRPr b="1" sz="2000"/>
          </a:p>
        </p:txBody>
      </p:sp>
      <p:pic>
        <p:nvPicPr>
          <p:cNvPr id="651" name="Google Shape;6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681" y="1951575"/>
            <a:ext cx="3283069" cy="314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494017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407032" y="1441781"/>
            <a:ext cx="2861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latin typeface="Nanum Gothic"/>
                <a:ea typeface="Nanum Gothic"/>
                <a:cs typeface="Nanum Gothic"/>
                <a:sym typeface="Nanum Gothic"/>
              </a:rPr>
              <a:t>Native</a:t>
            </a:r>
            <a:endParaRPr b="1" sz="4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2817818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486713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UI를 개발하는데 도움을 주는 JS라이브러리.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웹개발에서 View 계층이다.</a:t>
            </a:r>
            <a:br>
              <a:rPr lang="ko" sz="1600"/>
            </a:br>
            <a:endParaRPr sz="1600"/>
          </a:p>
        </p:txBody>
      </p:sp>
      <p:sp>
        <p:nvSpPr>
          <p:cNvPr id="110" name="Google Shape;110;p25"/>
          <p:cNvSpPr txBox="1"/>
          <p:nvPr/>
        </p:nvSpPr>
        <p:spPr>
          <a:xfrm>
            <a:off x="4911581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모바일 application의 Native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Server &amp; Client 부분에서 Client부분이다.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0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0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1" name="Google Shape;661;p70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컴포넌트란 무엇인가?</a:t>
            </a:r>
            <a:endParaRPr b="1" sz="2000"/>
          </a:p>
        </p:txBody>
      </p:sp>
      <p:pic>
        <p:nvPicPr>
          <p:cNvPr id="662" name="Google Shape;6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1951575"/>
            <a:ext cx="3283069" cy="314101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/>
          <p:nvPr/>
        </p:nvSpPr>
        <p:spPr>
          <a:xfrm>
            <a:off x="4394175" y="2073356"/>
            <a:ext cx="46251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</a:rPr>
              <a:t>개념적으로 컴포넌트는 자바스크립트 함수와 같다.</a:t>
            </a:r>
            <a:endParaRPr b="1" sz="1600">
              <a:solidFill>
                <a:srgbClr val="24292E"/>
              </a:solidFill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ko" sz="1300">
                <a:solidFill>
                  <a:srgbClr val="6A737D"/>
                </a:solidFill>
                <a:highlight>
                  <a:srgbClr val="FFFFFF"/>
                </a:highlight>
              </a:rPr>
              <a:t>Conceptually, components are like JavaScript functions. They accept arbitrary inputs </a:t>
            </a:r>
            <a:r>
              <a:rPr b="1" lang="ko" sz="1300">
                <a:solidFill>
                  <a:srgbClr val="6A737D"/>
                </a:solidFill>
                <a:highlight>
                  <a:srgbClr val="FFFFFF"/>
                </a:highlight>
              </a:rPr>
              <a:t>(called “props”)</a:t>
            </a:r>
            <a:r>
              <a:rPr lang="ko" sz="1300">
                <a:solidFill>
                  <a:srgbClr val="6A737D"/>
                </a:solidFill>
                <a:highlight>
                  <a:srgbClr val="FFFFFF"/>
                </a:highlight>
              </a:rPr>
              <a:t> and return React elements describing what should appear on the screen.</a:t>
            </a:r>
            <a:endParaRPr sz="1300">
              <a:solidFill>
                <a:srgbClr val="6A737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1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1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1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3" name="Google Shape;673;p71"/>
          <p:cNvSpPr txBox="1"/>
          <p:nvPr/>
        </p:nvSpPr>
        <p:spPr>
          <a:xfrm>
            <a:off x="1903500" y="1454400"/>
            <a:ext cx="53430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컴포넌트란 무엇인가?</a:t>
            </a:r>
            <a:endParaRPr b="1" sz="2000"/>
          </a:p>
        </p:txBody>
      </p:sp>
      <p:pic>
        <p:nvPicPr>
          <p:cNvPr id="674" name="Google Shape;6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0" y="1951575"/>
            <a:ext cx="3283069" cy="314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950" y="1951579"/>
            <a:ext cx="4671900" cy="255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2"/>
          <p:cNvSpPr txBox="1"/>
          <p:nvPr/>
        </p:nvSpPr>
        <p:spPr>
          <a:xfrm>
            <a:off x="939937" y="356850"/>
            <a:ext cx="88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ko" sz="41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2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2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React Native의 요소1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&lt;Hello World&gt; Component 만들기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5" name="Google Shape;6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53" y="1282954"/>
            <a:ext cx="6236494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494017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2565356" y="1462575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UI를 개발하는데 도움을 주는 </a:t>
            </a:r>
            <a:r>
              <a:rPr b="1" lang="ko" sz="1600"/>
              <a:t>JS라이브러리</a:t>
            </a:r>
            <a:r>
              <a:rPr lang="ko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웹개발에서 View 계층이다.</a:t>
            </a:r>
            <a:br>
              <a:rPr lang="ko" sz="1600"/>
            </a:br>
            <a:endParaRPr sz="1600"/>
          </a:p>
        </p:txBody>
      </p:sp>
      <p:sp>
        <p:nvSpPr>
          <p:cNvPr id="122" name="Google Shape;122;p26"/>
          <p:cNvSpPr txBox="1"/>
          <p:nvPr/>
        </p:nvSpPr>
        <p:spPr>
          <a:xfrm>
            <a:off x="5786775" y="4460944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React.js: </a:t>
            </a:r>
            <a:r>
              <a:rPr lang="ko" sz="1600" u="sng">
                <a:solidFill>
                  <a:schemeClr val="hlink"/>
                </a:solidFill>
                <a:hlinkClick r:id="rId3"/>
              </a:rPr>
              <a:t>https://reactjs.org/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한국 React.js: </a:t>
            </a:r>
            <a:r>
              <a:rPr lang="ko" sz="1600" u="sng">
                <a:solidFill>
                  <a:schemeClr val="hlink"/>
                </a:solidFill>
                <a:hlinkClick r:id="rId4"/>
              </a:rPr>
              <a:t>https://ko.reactjs.org</a:t>
            </a:r>
            <a:r>
              <a:rPr lang="ko" sz="1600"/>
              <a:t>/  </a:t>
            </a:r>
            <a:endParaRPr sz="1600"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619" y="982641"/>
            <a:ext cx="3091541" cy="1864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494025" y="2844600"/>
            <a:ext cx="5056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 JavaScript library for building </a:t>
            </a:r>
            <a:r>
              <a:rPr b="1" lang="ko" sz="1700"/>
              <a:t>user interfaces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494017" y="129112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5676011" y="2068800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Component-Based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컴포넌트 기반</a:t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스스로 상태를 관리하는 캡슐화된 컴포넌트</a:t>
            </a:r>
            <a:r>
              <a:rPr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조합해 </a:t>
            </a: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복잡한 UI</a:t>
            </a:r>
            <a:r>
              <a:rPr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만든다.</a:t>
            </a:r>
            <a:endParaRPr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컴포넌트 로직 = JS코드</a:t>
            </a:r>
            <a:endParaRPr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 상태관리 = JS코드</a:t>
            </a:r>
            <a:endParaRPr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837600" y="2068800"/>
            <a:ext cx="2870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Declarative</a:t>
            </a:r>
            <a:endParaRPr b="1" sz="2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선언형</a:t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Interactive한 UI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만드는데 도움을 준다.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data가 변경되면 효율적으로 컴포넌트를 업데이트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한다.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2988900" y="4315125"/>
            <a:ext cx="3166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200"/>
              </a:spcBef>
              <a:spcAft>
                <a:spcPts val="900"/>
              </a:spcAft>
              <a:buNone/>
            </a:pPr>
            <a:r>
              <a:rPr b="1" lang="ko" sz="1700">
                <a:solidFill>
                  <a:srgbClr val="24292E"/>
                </a:solidFill>
              </a:rPr>
              <a:t>Learn Once, </a:t>
            </a:r>
            <a:br>
              <a:rPr b="1" lang="ko" sz="1700">
                <a:solidFill>
                  <a:srgbClr val="24292E"/>
                </a:solidFill>
              </a:rPr>
            </a:br>
            <a:r>
              <a:rPr b="1" lang="ko" sz="1700">
                <a:solidFill>
                  <a:srgbClr val="24292E"/>
                </a:solidFill>
              </a:rPr>
              <a:t>Write Anywhere</a:t>
            </a:r>
            <a:endParaRPr b="1" sz="17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94017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407032" y="1441781"/>
            <a:ext cx="2861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latin typeface="Nanum Gothic"/>
                <a:ea typeface="Nanum Gothic"/>
                <a:cs typeface="Nanum Gothic"/>
                <a:sym typeface="Nanum Gothic"/>
              </a:rPr>
              <a:t>Native</a:t>
            </a:r>
            <a:endParaRPr b="1" sz="4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2817818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486713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UI를 개발하는데 도움을 주는 JS라이브러리.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웹개발에서 View 계층이다.</a:t>
            </a:r>
            <a:br>
              <a:rPr lang="ko" sz="1600"/>
            </a:br>
            <a:endParaRPr sz="1600"/>
          </a:p>
        </p:txBody>
      </p:sp>
      <p:sp>
        <p:nvSpPr>
          <p:cNvPr id="151" name="Google Shape;151;p28"/>
          <p:cNvSpPr txBox="1"/>
          <p:nvPr/>
        </p:nvSpPr>
        <p:spPr>
          <a:xfrm>
            <a:off x="4911581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모바일 application</a:t>
            </a:r>
            <a:r>
              <a:rPr lang="ko" sz="1600"/>
              <a:t>의 Native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Server &amp; Client 부분에서 Client부분이다.</a:t>
            </a:r>
            <a:endParaRPr sz="1600"/>
          </a:p>
        </p:txBody>
      </p:sp>
      <p:sp>
        <p:nvSpPr>
          <p:cNvPr id="152" name="Google Shape;152;p28"/>
          <p:cNvSpPr txBox="1"/>
          <p:nvPr/>
        </p:nvSpPr>
        <p:spPr>
          <a:xfrm>
            <a:off x="2719556" y="3685144"/>
            <a:ext cx="37080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React Native는 React기반이다.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939938" y="356857"/>
            <a:ext cx="735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ko" sz="41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507940" y="0"/>
            <a:ext cx="419100" cy="904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860881" y="356850"/>
            <a:ext cx="5794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lang="ko" sz="28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926900" y="904954"/>
            <a:ext cx="7217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ko" sz="1500">
                <a:latin typeface="Lora"/>
                <a:ea typeface="Lora"/>
                <a:cs typeface="Lora"/>
                <a:sym typeface="Lora"/>
              </a:rPr>
              <a:t>What is React Native</a:t>
            </a:r>
            <a:endParaRPr i="1" sz="11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94017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React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5407032" y="1441781"/>
            <a:ext cx="2861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100">
                <a:latin typeface="Nanum Gothic"/>
                <a:ea typeface="Nanum Gothic"/>
                <a:cs typeface="Nanum Gothic"/>
                <a:sym typeface="Nanum Gothic"/>
              </a:rPr>
              <a:t>Native</a:t>
            </a:r>
            <a:endParaRPr b="1" sz="4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2817818" y="1462575"/>
            <a:ext cx="2323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4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86713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UI를 개발하는데 도움을 주는 JS라이브러리.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웹개발에서 View 계층이다.</a:t>
            </a:r>
            <a:br>
              <a:rPr lang="ko" sz="1600"/>
            </a:br>
            <a:endParaRPr sz="1600"/>
          </a:p>
        </p:txBody>
      </p:sp>
      <p:sp>
        <p:nvSpPr>
          <p:cNvPr id="166" name="Google Shape;166;p29"/>
          <p:cNvSpPr txBox="1"/>
          <p:nvPr/>
        </p:nvSpPr>
        <p:spPr>
          <a:xfrm>
            <a:off x="4911581" y="2185969"/>
            <a:ext cx="33573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모바일 application</a:t>
            </a:r>
            <a:r>
              <a:rPr lang="ko" sz="1600"/>
              <a:t>의 Native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Server &amp; Client 부분에서 Client부분이다.</a:t>
            </a:r>
            <a:endParaRPr sz="1600"/>
          </a:p>
        </p:txBody>
      </p:sp>
      <p:sp>
        <p:nvSpPr>
          <p:cNvPr id="167" name="Google Shape;167;p29"/>
          <p:cNvSpPr txBox="1"/>
          <p:nvPr/>
        </p:nvSpPr>
        <p:spPr>
          <a:xfrm>
            <a:off x="2272988" y="3437944"/>
            <a:ext cx="45648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Concept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코드 하나로 웹과 모바일 애플리케이션 모두를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</a:rPr>
              <a:t>만들 수 있으면 좋겠다.</a:t>
            </a:r>
            <a:endParaRPr b="1"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4F2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">
      <a:dk1>
        <a:srgbClr val="737572"/>
      </a:dk1>
      <a:lt1>
        <a:srgbClr val="FFFFFF"/>
      </a:lt1>
      <a:dk2>
        <a:srgbClr val="A7A7A7"/>
      </a:dk2>
      <a:lt2>
        <a:srgbClr val="535353"/>
      </a:lt2>
      <a:accent1>
        <a:srgbClr val="0E80C9"/>
      </a:accent1>
      <a:accent2>
        <a:srgbClr val="119CF4"/>
      </a:accent2>
      <a:accent3>
        <a:srgbClr val="FFFFFF"/>
      </a:accent3>
      <a:accent4>
        <a:srgbClr val="616360"/>
      </a:accent4>
      <a:accent5>
        <a:srgbClr val="AAC0E1"/>
      </a:accent5>
      <a:accent6>
        <a:srgbClr val="0E8DD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